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70" r:id="rId1"/>
  </p:sldMasterIdLst>
  <p:notesMasterIdLst>
    <p:notesMasterId r:id="rId13"/>
  </p:notesMasterIdLst>
  <p:handoutMasterIdLst>
    <p:handoutMasterId r:id="rId14"/>
  </p:handoutMasterIdLst>
  <p:sldIdLst>
    <p:sldId id="265" r:id="rId2"/>
    <p:sldId id="329" r:id="rId3"/>
    <p:sldId id="332" r:id="rId4"/>
    <p:sldId id="324" r:id="rId5"/>
    <p:sldId id="331" r:id="rId6"/>
    <p:sldId id="334" r:id="rId7"/>
    <p:sldId id="325" r:id="rId8"/>
    <p:sldId id="330" r:id="rId9"/>
    <p:sldId id="333" r:id="rId10"/>
    <p:sldId id="335" r:id="rId11"/>
    <p:sldId id="263" r:id="rId12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11">
          <p15:clr>
            <a:srgbClr val="A4A3A4"/>
          </p15:clr>
        </p15:guide>
        <p15:guide id="2" pos="287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22595315-6059-63B0-9BE8-AAFD11894995}" name="Елена Иванченко" initials="ЕИ" userId="7f7d7db965285a96" providerId="Windows Live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Самолетов" initials="С" lastIdx="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99" autoAdjust="0"/>
    <p:restoredTop sz="94672" autoAdjust="0"/>
  </p:normalViewPr>
  <p:slideViewPr>
    <p:cSldViewPr snapToGrid="0" snapToObjects="1" showGuides="1">
      <p:cViewPr varScale="1">
        <p:scale>
          <a:sx n="107" d="100"/>
          <a:sy n="107" d="100"/>
        </p:scale>
        <p:origin x="778" y="72"/>
      </p:cViewPr>
      <p:guideLst>
        <p:guide orient="horz" pos="1611"/>
        <p:guide pos="287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5" d="100"/>
          <a:sy n="85" d="100"/>
        </p:scale>
        <p:origin x="388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8/10/relationships/authors" Target="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412975-4CFD-C441-A244-B7FD9A9579C2}" type="datetimeFigureOut">
              <a:rPr lang="en-US" smtClean="0"/>
              <a:pPr/>
              <a:t>4/9/2025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D660DC-725D-2A44-9F89-74FE668A9C6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12542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AFD1C8-470D-774F-8B40-381C3059BD4A}" type="datetimeFigureOut">
              <a:rPr lang="en-US" smtClean="0"/>
              <a:pPr/>
              <a:t>4/9/2025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49711C-DB87-6342-8123-FE7E39EB006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07329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9959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098416" y="4902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910801" y="42723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783B35-4D64-24CD-46E0-32E9FC276C40}"/>
              </a:ext>
            </a:extLst>
          </p:cNvPr>
          <p:cNvSpPr txBox="1"/>
          <p:nvPr userDrawn="1"/>
        </p:nvSpPr>
        <p:spPr>
          <a:xfrm>
            <a:off x="5098416" y="4902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FEFD47-67FA-CC9C-A247-DDA306E69DC7}"/>
              </a:ext>
            </a:extLst>
          </p:cNvPr>
          <p:cNvSpPr txBox="1"/>
          <p:nvPr userDrawn="1"/>
        </p:nvSpPr>
        <p:spPr>
          <a:xfrm>
            <a:off x="5910801" y="42723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B74B261-5474-8217-1C1F-DF8DF956D9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5A92729-C745-7CCF-6847-2DF14BA7138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 baseline="0"/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ru-RU" sz="20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  <a:p>
            <a:endParaRPr lang="ru-RU" sz="20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8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8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8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8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35997768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8ABD215D-CFC7-1CAC-2144-1C4A51F1FEB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4113" y="1233715"/>
            <a:ext cx="7170057" cy="341085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 baseline="0"/>
            </a:lvl1pPr>
            <a:lvl2pPr marL="457200" indent="0">
              <a:buFontTx/>
              <a:buNone/>
              <a:defRPr sz="1600" baseline="0"/>
            </a:lvl2pPr>
            <a:lvl3pPr marL="914400" indent="0">
              <a:buFontTx/>
              <a:buNone/>
              <a:defRPr sz="1600" baseline="0"/>
            </a:lvl3pPr>
            <a:lvl4pPr marL="1371600" indent="0">
              <a:buFontTx/>
              <a:buNone/>
              <a:defRPr sz="1600" baseline="0"/>
            </a:lvl4pPr>
            <a:lvl5pPr>
              <a:buFontTx/>
              <a:buNone/>
              <a:defRPr sz="1600" baseline="0"/>
            </a:lvl5pPr>
          </a:lstStyle>
          <a:p>
            <a:r>
              <a:rPr lang="ru-RU" sz="16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  <a:p>
            <a:endParaRPr lang="ru-RU" sz="16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8569F4-01AC-6221-63B9-0F06F87F25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33609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7">
            <a:extLst>
              <a:ext uri="{FF2B5EF4-FFF2-40B4-BE49-F238E27FC236}">
                <a16:creationId xmlns:a16="http://schemas.microsoft.com/office/drawing/2014/main" id="{3706F3BB-2486-D68F-6966-44BBD62CEC6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2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4" name="Текст 13">
            <a:extLst>
              <a:ext uri="{FF2B5EF4-FFF2-40B4-BE49-F238E27FC236}">
                <a16:creationId xmlns:a16="http://schemas.microsoft.com/office/drawing/2014/main" id="{49722966-1EC6-6348-3A3A-25A27C8E506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5" name="Текст 7">
            <a:extLst>
              <a:ext uri="{FF2B5EF4-FFF2-40B4-BE49-F238E27FC236}">
                <a16:creationId xmlns:a16="http://schemas.microsoft.com/office/drawing/2014/main" id="{D2BFFE86-F97D-E925-927B-0F6BBD2D6EE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2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2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6" name="Текст 13">
            <a:extLst>
              <a:ext uri="{FF2B5EF4-FFF2-40B4-BE49-F238E27FC236}">
                <a16:creationId xmlns:a16="http://schemas.microsoft.com/office/drawing/2014/main" id="{ADAF316B-52C6-704E-CB38-0E76498CD5E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D888714-60F8-FF59-CB87-38F52214F9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82600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8C44632-7642-B672-30DB-BEE8EBC23C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Рисунок 2">
            <a:extLst>
              <a:ext uri="{FF2B5EF4-FFF2-40B4-BE49-F238E27FC236}">
                <a16:creationId xmlns:a16="http://schemas.microsoft.com/office/drawing/2014/main" id="{AF7BB137-1C7F-56D5-5D41-70ED6DEA4C5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8957"/>
            </a:avLst>
          </a:prstGeom>
        </p:spPr>
        <p:txBody>
          <a:bodyPr/>
          <a:lstStyle/>
          <a:p>
            <a:endParaRPr lang="ru-RU"/>
          </a:p>
        </p:txBody>
      </p:sp>
      <p:sp>
        <p:nvSpPr>
          <p:cNvPr id="5" name="Текст 6">
            <a:extLst>
              <a:ext uri="{FF2B5EF4-FFF2-40B4-BE49-F238E27FC236}">
                <a16:creationId xmlns:a16="http://schemas.microsoft.com/office/drawing/2014/main" id="{D9C7E817-A2F7-D228-2EB2-8CC27106359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4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29270353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1F5CFB9-FFF2-E218-2283-FA3AC247B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1CCADC5-135D-DC69-A40F-E7939EE42C8E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 b="0" baseline="0">
                <a:solidFill>
                  <a:schemeClr val="bg1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2000" dirty="0">
                <a:latin typeface="Golos Text" panose="020B0503020202020204"/>
              </a:rPr>
              <a:t>Основной текст слайда, ключевая формулировка</a:t>
            </a:r>
          </a:p>
        </p:txBody>
      </p:sp>
    </p:spTree>
    <p:extLst>
      <p:ext uri="{BB962C8B-B14F-4D97-AF65-F5344CB8AC3E}">
        <p14:creationId xmlns:p14="http://schemas.microsoft.com/office/powerpoint/2010/main" val="31102738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Финал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4">
            <a:extLst>
              <a:ext uri="{FF2B5EF4-FFF2-40B4-BE49-F238E27FC236}">
                <a16:creationId xmlns:a16="http://schemas.microsoft.com/office/drawing/2014/main" id="{164235EB-093A-2BDE-8127-460B61C5B6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4113" y="1233715"/>
            <a:ext cx="7170057" cy="3410856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600" baseline="0"/>
            </a:lvl1pPr>
            <a:lvl2pPr marL="457200" indent="0">
              <a:buFontTx/>
              <a:buNone/>
              <a:defRPr sz="1600" baseline="0"/>
            </a:lvl2pPr>
            <a:lvl3pPr marL="914400" indent="0">
              <a:buFontTx/>
              <a:buNone/>
              <a:defRPr sz="1600" baseline="0"/>
            </a:lvl3pPr>
            <a:lvl4pPr marL="1371600" indent="0">
              <a:buFontTx/>
              <a:buNone/>
              <a:defRPr sz="1600" baseline="0"/>
            </a:lvl4pPr>
            <a:lvl5pPr>
              <a:buFontTx/>
              <a:buNone/>
              <a:defRPr sz="1600" baseline="0"/>
            </a:lvl5pPr>
          </a:lstStyle>
          <a:p>
            <a:r>
              <a:rPr lang="ru-RU" sz="16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</a:t>
            </a:r>
          </a:p>
          <a:p>
            <a:endParaRPr lang="ru-RU" sz="16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6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6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6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6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конец списка.</a:t>
            </a:r>
          </a:p>
          <a:p>
            <a:pPr lvl="0"/>
            <a:endParaRPr lang="ru-RU" dirty="0"/>
          </a:p>
          <a:p>
            <a:pPr lvl="0"/>
            <a:endParaRPr lang="ru-RU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FD6E8F6-2854-A3A1-FCCA-4BC7B8C564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84405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25FAEC5-3811-8889-0016-6EA3B2AC41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Текст 7">
            <a:extLst>
              <a:ext uri="{FF2B5EF4-FFF2-40B4-BE49-F238E27FC236}">
                <a16:creationId xmlns:a16="http://schemas.microsoft.com/office/drawing/2014/main" id="{CAC739FE-CC7A-A005-60BE-713B90BFE7B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2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5" name="Текст 13">
            <a:extLst>
              <a:ext uri="{FF2B5EF4-FFF2-40B4-BE49-F238E27FC236}">
                <a16:creationId xmlns:a16="http://schemas.microsoft.com/office/drawing/2014/main" id="{0280BF47-780B-2175-23F6-FDC24D601F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6" name="Текст 7">
            <a:extLst>
              <a:ext uri="{FF2B5EF4-FFF2-40B4-BE49-F238E27FC236}">
                <a16:creationId xmlns:a16="http://schemas.microsoft.com/office/drawing/2014/main" id="{E58E80D7-3F9A-CA73-1A7E-C864B8F1B1A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2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2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7" name="Текст 13">
            <a:extLst>
              <a:ext uri="{FF2B5EF4-FFF2-40B4-BE49-F238E27FC236}">
                <a16:creationId xmlns:a16="http://schemas.microsoft.com/office/drawing/2014/main" id="{BF0BE89B-425E-821E-10AB-56C164DAED3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42062931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F282CACE-D64E-E390-8227-23E049D60AA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761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FD893D5-8CB5-3E29-008C-CC0E0591AE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5" name="Текст 6">
            <a:extLst>
              <a:ext uri="{FF2B5EF4-FFF2-40B4-BE49-F238E27FC236}">
                <a16:creationId xmlns:a16="http://schemas.microsoft.com/office/drawing/2014/main" id="{6E126262-C015-9DD6-F87F-1B632AE7449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4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17363212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AA1A601-605F-FFE8-0BFA-9EB221F44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E555EF72-8579-6966-364E-7EB7615097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102428" y="943208"/>
            <a:ext cx="5526315" cy="3875536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6" name="Рисунок 2">
            <a:extLst>
              <a:ext uri="{FF2B5EF4-FFF2-40B4-BE49-F238E27FC236}">
                <a16:creationId xmlns:a16="http://schemas.microsoft.com/office/drawing/2014/main" id="{E0DDF7E5-74E5-85B7-0EAB-6118F548A98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" y="943208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7936B987-FE27-33B7-4612-FDB9F2B35C6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57200" y="2935720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8552863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6">
            <a:extLst>
              <a:ext uri="{FF2B5EF4-FFF2-40B4-BE49-F238E27FC236}">
                <a16:creationId xmlns:a16="http://schemas.microsoft.com/office/drawing/2014/main" id="{604BBFFB-7572-35FA-4787-0F445C56328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1" y="1059322"/>
            <a:ext cx="3897086" cy="1734678"/>
          </a:xfrm>
        </p:spPr>
        <p:txBody>
          <a:bodyPr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</p:txBody>
      </p:sp>
      <p:sp>
        <p:nvSpPr>
          <p:cNvPr id="4" name="Текст 6">
            <a:extLst>
              <a:ext uri="{FF2B5EF4-FFF2-40B4-BE49-F238E27FC236}">
                <a16:creationId xmlns:a16="http://schemas.microsoft.com/office/drawing/2014/main" id="{4BFD2DD0-1A50-CC19-1239-4EE4F12EA91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202" y="3105836"/>
            <a:ext cx="3897084" cy="1640335"/>
          </a:xfrm>
        </p:spPr>
        <p:txBody>
          <a:bodyPr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</p:txBody>
      </p:sp>
      <p:sp>
        <p:nvSpPr>
          <p:cNvPr id="5" name="Текст 6">
            <a:extLst>
              <a:ext uri="{FF2B5EF4-FFF2-40B4-BE49-F238E27FC236}">
                <a16:creationId xmlns:a16="http://schemas.microsoft.com/office/drawing/2014/main" id="{73A9D63A-5180-ED0A-F619-007A1570C1E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89714" y="1059322"/>
            <a:ext cx="3632201" cy="3686849"/>
          </a:xfrm>
        </p:spPr>
        <p:txBody>
          <a:bodyPr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075CB2-AC7B-1521-E0C8-0618DBE0FE3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735917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24"/>
          <p:cNvSpPr>
            <a:spLocks noGrp="1"/>
          </p:cNvSpPr>
          <p:nvPr>
            <p:ph type="body" sz="quarter" idx="20" hasCustomPrompt="1"/>
          </p:nvPr>
        </p:nvSpPr>
        <p:spPr>
          <a:xfrm>
            <a:off x="457201" y="2933902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4" name="Text Placeholder 24"/>
          <p:cNvSpPr>
            <a:spLocks noGrp="1"/>
          </p:cNvSpPr>
          <p:nvPr>
            <p:ph type="body" sz="quarter" idx="21" hasCustomPrompt="1"/>
          </p:nvPr>
        </p:nvSpPr>
        <p:spPr>
          <a:xfrm>
            <a:off x="3209454" y="2933902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5" name="Text Placeholder 24"/>
          <p:cNvSpPr>
            <a:spLocks noGrp="1"/>
          </p:cNvSpPr>
          <p:nvPr>
            <p:ph type="body" sz="quarter" idx="22" hasCustomPrompt="1"/>
          </p:nvPr>
        </p:nvSpPr>
        <p:spPr>
          <a:xfrm>
            <a:off x="5969804" y="2933902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3287828"/>
            <a:ext cx="2588883" cy="1395548"/>
          </a:xfrm>
        </p:spPr>
        <p:txBody>
          <a:bodyPr>
            <a:normAutofit/>
          </a:bodyPr>
          <a:lstStyle>
            <a:lvl1pPr marL="0" indent="0">
              <a:buNone/>
              <a:defRPr sz="1200" baseline="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3207251" y="3299578"/>
            <a:ext cx="2591416" cy="1395548"/>
          </a:xfrm>
        </p:spPr>
        <p:txBody>
          <a:bodyPr>
            <a:noAutofit/>
          </a:bodyPr>
          <a:lstStyle>
            <a:lvl1pPr marL="0" indent="0">
              <a:buNone/>
              <a:defRPr sz="1200" baseline="0"/>
            </a:lvl1pPr>
            <a:lvl2pPr>
              <a:defRPr sz="1200" baseline="0"/>
            </a:lvl2pPr>
            <a:lvl3pPr>
              <a:defRPr sz="1200" baseline="0"/>
            </a:lvl3pPr>
            <a:lvl4pPr>
              <a:defRPr sz="1200" baseline="0"/>
            </a:lvl4pPr>
            <a:lvl5pPr>
              <a:defRPr sz="12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84827D-CE53-9591-037D-C963F1C740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5AE50A46-F4A6-68CE-7C12-AA2301388718}"/>
              </a:ext>
            </a:extLst>
          </p:cNvPr>
          <p:cNvSpPr>
            <a:spLocks noGrp="1"/>
          </p:cNvSpPr>
          <p:nvPr>
            <p:ph sz="half" idx="26" hasCustomPrompt="1"/>
          </p:nvPr>
        </p:nvSpPr>
        <p:spPr>
          <a:xfrm>
            <a:off x="5967600" y="3299578"/>
            <a:ext cx="2591416" cy="1395548"/>
          </a:xfrm>
        </p:spPr>
        <p:txBody>
          <a:bodyPr>
            <a:noAutofit/>
          </a:bodyPr>
          <a:lstStyle>
            <a:lvl1pPr marL="0" indent="0">
              <a:buNone/>
              <a:defRPr sz="1200" baseline="0"/>
            </a:lvl1pPr>
            <a:lvl2pPr>
              <a:defRPr sz="1200" baseline="0"/>
            </a:lvl2pPr>
            <a:lvl3pPr>
              <a:defRPr sz="1200" baseline="0"/>
            </a:lvl3pPr>
            <a:lvl4pPr>
              <a:defRPr sz="1200" baseline="0"/>
            </a:lvl4pPr>
            <a:lvl5pPr>
              <a:defRPr sz="12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42AB405F-D2C7-9CD0-F8A2-C5B08DACE9F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9081" y="944463"/>
            <a:ext cx="2577001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id="{20D20C24-934F-4A5C-CF04-B479AF2D0D5F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3221666" y="944462"/>
            <a:ext cx="2577001" cy="1883023"/>
          </a:xfrm>
          <a:prstGeom prst="roundRect">
            <a:avLst>
              <a:gd name="adj" fmla="val 12905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6" name="Рисунок 2">
            <a:extLst>
              <a:ext uri="{FF2B5EF4-FFF2-40B4-BE49-F238E27FC236}">
                <a16:creationId xmlns:a16="http://schemas.microsoft.com/office/drawing/2014/main" id="{2D750E3A-97C5-5CBE-A3C9-0F2565E569E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5980690" y="944463"/>
            <a:ext cx="2577001" cy="1883023"/>
          </a:xfrm>
          <a:prstGeom prst="roundRect">
            <a:avLst>
              <a:gd name="adj" fmla="val 10512"/>
            </a:avLst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73842539"/>
      </p:ext>
    </p:extLst>
  </p:cSld>
  <p:clrMapOvr>
    <a:masterClrMapping/>
  </p:clrMapOvr>
  <p:hf sldNum="0"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kfq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1211943"/>
            <a:ext cx="7467600" cy="3447143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400" baseline="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ru-RU" sz="24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  <a:p>
            <a:endParaRPr lang="ru-RU" sz="24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20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3509715879"/>
      </p:ext>
    </p:extLst>
  </p:cSld>
  <p:clrMapOvr>
    <a:masterClrMapping/>
  </p:clrMapOvr>
  <p:hf sldNum="0" hd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AA1A601-605F-FFE8-0BFA-9EB221F44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E555EF72-8579-6966-364E-7EB7615097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33143" y="949330"/>
            <a:ext cx="2895600" cy="3895724"/>
          </a:xfrm>
        </p:spPr>
        <p:txBody>
          <a:bodyPr>
            <a:normAutofit/>
          </a:bodyPr>
          <a:lstStyle>
            <a:lvl1pPr marL="0" indent="0">
              <a:buNone/>
              <a:defRPr sz="1400" b="0" i="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" name="Рисунок 2">
            <a:extLst>
              <a:ext uri="{FF2B5EF4-FFF2-40B4-BE49-F238E27FC236}">
                <a16:creationId xmlns:a16="http://schemas.microsoft.com/office/drawing/2014/main" id="{F1233E17-1183-B76E-8FDC-B4E51177D94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" y="949329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D225B0AE-7C4E-EA08-3FB1-DC344CD7244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095171" y="949328"/>
            <a:ext cx="2532744" cy="1883023"/>
          </a:xfrm>
          <a:prstGeom prst="roundRect">
            <a:avLst>
              <a:gd name="adj" fmla="val 11879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8F0CB042-A157-2892-A9F3-8F41034FBC2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095171" y="2962031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B7890194-FBA6-DE42-AD42-307D6F999BEF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57199" y="2962031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4642747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AA1A601-605F-FFE8-0BFA-9EB221F44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Текст 6">
            <a:extLst>
              <a:ext uri="{FF2B5EF4-FFF2-40B4-BE49-F238E27FC236}">
                <a16:creationId xmlns:a16="http://schemas.microsoft.com/office/drawing/2014/main" id="{46AE54EB-260E-9A56-307F-307DC6AE327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1" y="963397"/>
            <a:ext cx="2532744" cy="1883023"/>
          </a:xfrm>
        </p:spPr>
        <p:txBody>
          <a:bodyPr>
            <a:normAutofit/>
          </a:bodyPr>
          <a:lstStyle>
            <a:lvl1pPr marL="0" indent="0">
              <a:buNone/>
              <a:defRPr sz="1800" b="1" i="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lvl="0"/>
            <a:r>
              <a:rPr lang="ru-RU" dirty="0"/>
              <a:t>Ключевая фраза слайда</a:t>
            </a:r>
          </a:p>
        </p:txBody>
      </p:sp>
      <p:sp>
        <p:nvSpPr>
          <p:cNvPr id="7" name="Рисунок 2">
            <a:extLst>
              <a:ext uri="{FF2B5EF4-FFF2-40B4-BE49-F238E27FC236}">
                <a16:creationId xmlns:a16="http://schemas.microsoft.com/office/drawing/2014/main" id="{20DDEE97-30A5-E948-6E23-28FB2BCF96F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095171" y="963397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AAC08422-7D47-2B7E-7D28-680BC07B364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733141" y="966928"/>
            <a:ext cx="2532744" cy="1883023"/>
          </a:xfrm>
          <a:prstGeom prst="roundRect">
            <a:avLst>
              <a:gd name="adj" fmla="val 11196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4D0F3CB7-1C07-A606-10E8-3541ED42DF3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733141" y="2954042"/>
            <a:ext cx="2532744" cy="1883023"/>
          </a:xfrm>
          <a:prstGeom prst="roundRect">
            <a:avLst>
              <a:gd name="adj" fmla="val 8802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id="{AFE5227E-AF6F-5CD4-3762-3B690A4EFAC6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095171" y="2960314"/>
            <a:ext cx="2532744" cy="1883023"/>
          </a:xfrm>
          <a:prstGeom prst="roundRect">
            <a:avLst>
              <a:gd name="adj" fmla="val 8459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3" name="Рисунок 2">
            <a:extLst>
              <a:ext uri="{FF2B5EF4-FFF2-40B4-BE49-F238E27FC236}">
                <a16:creationId xmlns:a16="http://schemas.microsoft.com/office/drawing/2014/main" id="{F1DACFFD-7F12-BA1F-C994-00039280C0A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57200" y="2960314"/>
            <a:ext cx="2532744" cy="1883023"/>
          </a:xfrm>
          <a:prstGeom prst="roundRect">
            <a:avLst>
              <a:gd name="adj" fmla="val 10169"/>
            </a:avLst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3181888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24"/>
          <p:cNvSpPr>
            <a:spLocks noGrp="1"/>
          </p:cNvSpPr>
          <p:nvPr>
            <p:ph type="body" sz="quarter" idx="20" hasCustomPrompt="1"/>
          </p:nvPr>
        </p:nvSpPr>
        <p:spPr>
          <a:xfrm>
            <a:off x="457201" y="2367645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6" name="Text Placeholder 24"/>
          <p:cNvSpPr>
            <a:spLocks noGrp="1"/>
          </p:cNvSpPr>
          <p:nvPr>
            <p:ph type="body" sz="quarter" idx="21" hasCustomPrompt="1"/>
          </p:nvPr>
        </p:nvSpPr>
        <p:spPr>
          <a:xfrm>
            <a:off x="3275819" y="2367645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7" name="Text Placeholder 24"/>
          <p:cNvSpPr>
            <a:spLocks noGrp="1"/>
          </p:cNvSpPr>
          <p:nvPr>
            <p:ph type="body" sz="quarter" idx="22" hasCustomPrompt="1"/>
          </p:nvPr>
        </p:nvSpPr>
        <p:spPr>
          <a:xfrm>
            <a:off x="6085706" y="2367645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F822C9-93DB-8981-8DE8-9669C842C9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ABC6181E-5380-5398-36BA-70EAD01E6B61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454050" y="952607"/>
            <a:ext cx="2589213" cy="1304294"/>
          </a:xfrm>
          <a:prstGeom prst="roundRect">
            <a:avLst>
              <a:gd name="adj" fmla="val 9261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id="{6C8F21F1-75B3-D8F1-2DB5-6F70F86F1DBF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3275818" y="952607"/>
            <a:ext cx="2589213" cy="1304294"/>
          </a:xfrm>
          <a:prstGeom prst="roundRect">
            <a:avLst>
              <a:gd name="adj" fmla="val 11730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13" name="Рисунок 2">
            <a:extLst>
              <a:ext uri="{FF2B5EF4-FFF2-40B4-BE49-F238E27FC236}">
                <a16:creationId xmlns:a16="http://schemas.microsoft.com/office/drawing/2014/main" id="{276AF22E-2A7E-F9AB-5142-9D689D32BAC7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6089789" y="952607"/>
            <a:ext cx="2589213" cy="1304294"/>
          </a:xfrm>
          <a:prstGeom prst="roundRect">
            <a:avLst>
              <a:gd name="adj" fmla="val 10249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14" name="Text Placeholder 24">
            <a:extLst>
              <a:ext uri="{FF2B5EF4-FFF2-40B4-BE49-F238E27FC236}">
                <a16:creationId xmlns:a16="http://schemas.microsoft.com/office/drawing/2014/main" id="{4381B90F-578B-03FE-3E62-01B123DDCA0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60352" y="4281396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5" name="Text Placeholder 24">
            <a:extLst>
              <a:ext uri="{FF2B5EF4-FFF2-40B4-BE49-F238E27FC236}">
                <a16:creationId xmlns:a16="http://schemas.microsoft.com/office/drawing/2014/main" id="{78F39546-2C38-A484-9527-E82840466A9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278970" y="4281396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7" name="Text Placeholder 24">
            <a:extLst>
              <a:ext uri="{FF2B5EF4-FFF2-40B4-BE49-F238E27FC236}">
                <a16:creationId xmlns:a16="http://schemas.microsoft.com/office/drawing/2014/main" id="{62CF135A-DC57-BFA7-737D-7E89CABB270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088857" y="4281396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3" name="Рисунок 2">
            <a:extLst>
              <a:ext uri="{FF2B5EF4-FFF2-40B4-BE49-F238E27FC236}">
                <a16:creationId xmlns:a16="http://schemas.microsoft.com/office/drawing/2014/main" id="{F2DF9285-C300-85F5-A106-92A286165DE1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457201" y="2866358"/>
            <a:ext cx="2589213" cy="1304294"/>
          </a:xfrm>
          <a:prstGeom prst="roundRect">
            <a:avLst>
              <a:gd name="adj" fmla="val 12224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24" name="Рисунок 2">
            <a:extLst>
              <a:ext uri="{FF2B5EF4-FFF2-40B4-BE49-F238E27FC236}">
                <a16:creationId xmlns:a16="http://schemas.microsoft.com/office/drawing/2014/main" id="{3E7EB42F-DA19-C666-2E68-46C62D129469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3278969" y="2866358"/>
            <a:ext cx="2589213" cy="1304294"/>
          </a:xfrm>
          <a:prstGeom prst="roundRect">
            <a:avLst>
              <a:gd name="adj" fmla="val 11236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31" name="Рисунок 2">
            <a:extLst>
              <a:ext uri="{FF2B5EF4-FFF2-40B4-BE49-F238E27FC236}">
                <a16:creationId xmlns:a16="http://schemas.microsoft.com/office/drawing/2014/main" id="{8819B960-AE2A-9E43-B370-CD1D6A1ACE8D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6092940" y="2866358"/>
            <a:ext cx="2589213" cy="1304294"/>
          </a:xfrm>
          <a:prstGeom prst="roundRect">
            <a:avLst>
              <a:gd name="adj" fmla="val 9755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</p:spTree>
    <p:extLst>
      <p:ext uri="{BB962C8B-B14F-4D97-AF65-F5344CB8AC3E}">
        <p14:creationId xmlns:p14="http://schemas.microsoft.com/office/powerpoint/2010/main" val="71863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7">
            <a:extLst>
              <a:ext uri="{FF2B5EF4-FFF2-40B4-BE49-F238E27FC236}">
                <a16:creationId xmlns:a16="http://schemas.microsoft.com/office/drawing/2014/main" id="{DC7664A4-1431-5B79-D831-F6220EA4364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2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4" name="Текст 13">
            <a:extLst>
              <a:ext uri="{FF2B5EF4-FFF2-40B4-BE49-F238E27FC236}">
                <a16:creationId xmlns:a16="http://schemas.microsoft.com/office/drawing/2014/main" id="{9A5E5274-1C05-A7BB-B9D5-BE8CD4A5E9F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5" name="Текст 7">
            <a:extLst>
              <a:ext uri="{FF2B5EF4-FFF2-40B4-BE49-F238E27FC236}">
                <a16:creationId xmlns:a16="http://schemas.microsoft.com/office/drawing/2014/main" id="{5FC28AB9-3129-9DBE-782C-D2B113A5A6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2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2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6" name="Текст 13">
            <a:extLst>
              <a:ext uri="{FF2B5EF4-FFF2-40B4-BE49-F238E27FC236}">
                <a16:creationId xmlns:a16="http://schemas.microsoft.com/office/drawing/2014/main" id="{12C4E9B1-800A-20F6-E4F7-84C6B3BE946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D8C1609-7E48-B73D-CDA4-19FD56B59E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93299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256F42A0-92A9-ED41-A4B6-1B839857D47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7784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AA1A601-605F-FFE8-0BFA-9EB221F44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E555EF72-8579-6966-364E-7EB7615097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2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</p:spTree>
    <p:extLst>
      <p:ext uri="{BB962C8B-B14F-4D97-AF65-F5344CB8AC3E}">
        <p14:creationId xmlns:p14="http://schemas.microsoft.com/office/powerpoint/2010/main" val="4394751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60393FA-3ECC-3158-E15E-58890F60BD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13DB0C6-E4DE-9A4B-998D-34852F1B3E9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 b="0" baseline="0">
                <a:solidFill>
                  <a:schemeClr val="bg1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2000" dirty="0">
                <a:latin typeface="Golos Text" panose="020B0503020202020204"/>
              </a:rPr>
              <a:t>Основной текст слайда, ключевая формулировка</a:t>
            </a:r>
          </a:p>
        </p:txBody>
      </p:sp>
    </p:spTree>
    <p:extLst>
      <p:ext uri="{BB962C8B-B14F-4D97-AF65-F5344CB8AC3E}">
        <p14:creationId xmlns:p14="http://schemas.microsoft.com/office/powerpoint/2010/main" val="40345594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8ABD215D-CFC7-1CAC-2144-1C4A51F1FEB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4113" y="1233715"/>
            <a:ext cx="7170057" cy="341085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 baseline="0"/>
            </a:lvl1pPr>
            <a:lvl2pPr marL="457200" indent="0">
              <a:buFontTx/>
              <a:buNone/>
              <a:defRPr sz="1600" baseline="0"/>
            </a:lvl2pPr>
            <a:lvl3pPr marL="914400" indent="0">
              <a:buFontTx/>
              <a:buNone/>
              <a:defRPr sz="1600" baseline="0"/>
            </a:lvl3pPr>
            <a:lvl4pPr marL="1371600" indent="0">
              <a:buFontTx/>
              <a:buNone/>
              <a:defRPr sz="1600" baseline="0"/>
            </a:lvl4pPr>
            <a:lvl5pPr>
              <a:buFontTx/>
              <a:buNone/>
              <a:defRPr sz="1600" baseline="0"/>
            </a:lvl5pPr>
          </a:lstStyle>
          <a:p>
            <a:r>
              <a:rPr lang="ru-RU" sz="16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  <a:p>
            <a:endParaRPr lang="ru-RU" sz="16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8569F4-01AC-6221-63B9-0F06F87F25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74149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Текст 7">
            <a:extLst>
              <a:ext uri="{FF2B5EF4-FFF2-40B4-BE49-F238E27FC236}">
                <a16:creationId xmlns:a16="http://schemas.microsoft.com/office/drawing/2014/main" id="{36D9692A-5DC0-3DF1-F516-70164F11C5A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2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16" name="Текст 13">
            <a:extLst>
              <a:ext uri="{FF2B5EF4-FFF2-40B4-BE49-F238E27FC236}">
                <a16:creationId xmlns:a16="http://schemas.microsoft.com/office/drawing/2014/main" id="{C2C41F40-A63A-48C4-01DC-A4A13BB7B8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D5B27C-CA4C-7381-3F84-F0595A76CE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3" name="Текст 7">
            <a:extLst>
              <a:ext uri="{FF2B5EF4-FFF2-40B4-BE49-F238E27FC236}">
                <a16:creationId xmlns:a16="http://schemas.microsoft.com/office/drawing/2014/main" id="{2AA24315-FE73-04A8-D530-E746EC0C202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2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2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4" name="Текст 13">
            <a:extLst>
              <a:ext uri="{FF2B5EF4-FFF2-40B4-BE49-F238E27FC236}">
                <a16:creationId xmlns:a16="http://schemas.microsoft.com/office/drawing/2014/main" id="{69578C56-72EB-AE17-C6D4-CE1E8FBA30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30189341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AE2ED3E-3221-72A5-8340-4E08819C8F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Рисунок 2">
            <a:extLst>
              <a:ext uri="{FF2B5EF4-FFF2-40B4-BE49-F238E27FC236}">
                <a16:creationId xmlns:a16="http://schemas.microsoft.com/office/drawing/2014/main" id="{19B43694-08A8-116E-FA12-468591D136C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7952"/>
            </a:avLst>
          </a:prstGeom>
        </p:spPr>
        <p:txBody>
          <a:bodyPr/>
          <a:lstStyle/>
          <a:p>
            <a:endParaRPr lang="ru-RU"/>
          </a:p>
        </p:txBody>
      </p:sp>
      <p:sp>
        <p:nvSpPr>
          <p:cNvPr id="5" name="Текст 6">
            <a:extLst>
              <a:ext uri="{FF2B5EF4-FFF2-40B4-BE49-F238E27FC236}">
                <a16:creationId xmlns:a16="http://schemas.microsoft.com/office/drawing/2014/main" id="{E75CB8B0-7394-87DF-B065-6F242AB2D01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4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19933665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E98E654-ABDC-7E78-775E-43A2D6214C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5D71CC7-EEA6-E9D0-68AD-36562CCF607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 b="0" baseline="0">
                <a:solidFill>
                  <a:schemeClr val="bg1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2000" dirty="0">
                <a:latin typeface="Golos Text" panose="020B0503020202020204"/>
              </a:rPr>
              <a:t>Основной текст слайда, ключевая формулировка</a:t>
            </a:r>
          </a:p>
        </p:txBody>
      </p:sp>
    </p:spTree>
    <p:extLst>
      <p:ext uri="{BB962C8B-B14F-4D97-AF65-F5344CB8AC3E}">
        <p14:creationId xmlns:p14="http://schemas.microsoft.com/office/powerpoint/2010/main" val="25408186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06434"/>
            <a:ext cx="8229600" cy="6204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21912"/>
            <a:ext cx="8229600" cy="289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865051" y="41341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4D3E97-5D7A-1D29-BA55-742D76C1C8C4}"/>
              </a:ext>
            </a:extLst>
          </p:cNvPr>
          <p:cNvSpPr txBox="1"/>
          <p:nvPr userDrawn="1"/>
        </p:nvSpPr>
        <p:spPr>
          <a:xfrm>
            <a:off x="-865051" y="41341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678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8" r:id="rId1"/>
    <p:sldLayoutId id="2147483872" r:id="rId2"/>
    <p:sldLayoutId id="2147483885" r:id="rId3"/>
    <p:sldLayoutId id="2147483877" r:id="rId4"/>
    <p:sldLayoutId id="2147483891" r:id="rId5"/>
    <p:sldLayoutId id="2147483883" r:id="rId6"/>
    <p:sldLayoutId id="2147483873" r:id="rId7"/>
    <p:sldLayoutId id="2147483888" r:id="rId8"/>
    <p:sldLayoutId id="2147483892" r:id="rId9"/>
    <p:sldLayoutId id="2147483874" r:id="rId10"/>
    <p:sldLayoutId id="2147483886" r:id="rId11"/>
    <p:sldLayoutId id="2147483889" r:id="rId12"/>
    <p:sldLayoutId id="2147483893" r:id="rId13"/>
    <p:sldLayoutId id="2147483879" r:id="rId14"/>
    <p:sldLayoutId id="2147483887" r:id="rId15"/>
    <p:sldLayoutId id="2147483890" r:id="rId16"/>
    <p:sldLayoutId id="2147483880" r:id="rId17"/>
    <p:sldLayoutId id="2147483894" r:id="rId18"/>
    <p:sldLayoutId id="2147483875" r:id="rId19"/>
    <p:sldLayoutId id="2147483881" r:id="rId20"/>
    <p:sldLayoutId id="2147483882" r:id="rId21"/>
    <p:sldLayoutId id="2147483706" r:id="rId22"/>
  </p:sldLayoutIdLst>
  <p:hf sldNum="0" hdr="0" dt="0"/>
  <p:txStyles>
    <p:titleStyle>
      <a:lvl1pPr algn="l" defTabSz="457200" rtl="0" eaLnBrk="1" latinLnBrk="0" hangingPunct="1">
        <a:spcBef>
          <a:spcPct val="0"/>
        </a:spcBef>
        <a:buNone/>
        <a:defRPr sz="3600" b="1" i="0" kern="1200" baseline="0">
          <a:solidFill>
            <a:schemeClr val="tx1"/>
          </a:solidFill>
          <a:latin typeface="ALS Gorizont Bold Expanded" panose="00000805000000000000" pitchFamily="50" charset="0"/>
          <a:ea typeface="+mj-ea"/>
          <a:cs typeface="+mj-cs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SzPct val="100000"/>
        <a:buFont typeface="Arial" panose="020B0604020202020204" pitchFamily="34" charset="0"/>
        <a:buNone/>
        <a:defRPr sz="20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1pPr>
      <a:lvl2pPr marL="742950" indent="-285750" algn="l" defTabSz="457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2pPr>
      <a:lvl3pPr marL="1143000" indent="-228600" algn="l" defTabSz="457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3pPr>
      <a:lvl4pPr marL="1600200" indent="-228600" algn="l" defTabSz="457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4pPr>
      <a:lvl5pPr marL="1828800" indent="0" algn="l" defTabSz="457200" rtl="0" eaLnBrk="1" latinLnBrk="0" hangingPunct="1">
        <a:spcBef>
          <a:spcPct val="200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2.png"/><Relationship Id="rId4" Type="http://schemas.openxmlformats.org/officeDocument/2006/relationships/image" Target="../media/image21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hyperlink" Target="https://colab.research.google.com/drive/1TtKLhg438u7-y3AV2AKSNr8svCPu8vy_?usp=sharing" TargetMode="Externa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36379" y="2289176"/>
            <a:ext cx="8701088" cy="1411444"/>
          </a:xfrm>
        </p:spPr>
        <p:txBody>
          <a:bodyPr>
            <a:noAutofit/>
          </a:bodyPr>
          <a:lstStyle/>
          <a:p>
            <a:pPr algn="ctr">
              <a:spcBef>
                <a:spcPts val="1200"/>
              </a:spcBef>
              <a:spcAft>
                <a:spcPts val="1200"/>
              </a:spcAft>
            </a:pPr>
            <a:r>
              <a:rPr lang="ru-RU" dirty="0">
                <a:solidFill>
                  <a:schemeClr val="bg1"/>
                </a:solidFill>
              </a:rPr>
              <a:t>Лабораторная работа №2, вариант 3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en-US" sz="2800" b="1" dirty="0">
                <a:solidFill>
                  <a:schemeClr val="accent2"/>
                </a:solidFill>
              </a:rPr>
              <a:t>Amplitude amplification</a:t>
            </a:r>
            <a:br>
              <a:rPr lang="en-US" sz="2800" b="1" dirty="0">
                <a:solidFill>
                  <a:schemeClr val="accent2"/>
                </a:solidFill>
              </a:rPr>
            </a:br>
            <a:r>
              <a:rPr lang="ru-RU" sz="2800" b="1" i="0" u="none" strike="noStrike" dirty="0">
                <a:solidFill>
                  <a:schemeClr val="accent2"/>
                </a:solidFill>
                <a:effectLst/>
                <a:latin typeface="Golos Text DemiBold" panose="020B0703020202020204"/>
              </a:rPr>
              <a:t> </a:t>
            </a:r>
            <a:br>
              <a:rPr lang="ru-RU" sz="2400" b="1" dirty="0">
                <a:solidFill>
                  <a:schemeClr val="accent2"/>
                </a:solidFill>
                <a:effectLst/>
                <a:latin typeface="Golos Text DemiBold" panose="020B0703020202020204"/>
              </a:rPr>
            </a:br>
            <a:r>
              <a:rPr lang="ru-RU" sz="2400" b="1" i="0" u="none" strike="noStrike" dirty="0">
                <a:solidFill>
                  <a:schemeClr val="accent2"/>
                </a:solidFill>
                <a:effectLst/>
                <a:latin typeface="Golos Text DemiBold" panose="020B0703020202020204"/>
              </a:rPr>
              <a:t> </a:t>
            </a:r>
            <a:endParaRPr lang="en-US" sz="2400" dirty="0">
              <a:solidFill>
                <a:schemeClr val="accent2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A1F6669-0476-4D90-8F71-335A3CF143CA}"/>
              </a:ext>
            </a:extLst>
          </p:cNvPr>
          <p:cNvSpPr txBox="1"/>
          <p:nvPr/>
        </p:nvSpPr>
        <p:spPr>
          <a:xfrm>
            <a:off x="5643563" y="3805713"/>
            <a:ext cx="32004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dirty="0">
                <a:solidFill>
                  <a:schemeClr val="bg1">
                    <a:lumMod val="85000"/>
                  </a:schemeClr>
                </a:solidFill>
                <a:latin typeface="Golos Text DemiBold" panose="020B0703020202020204"/>
              </a:rPr>
              <a:t>Выполнили студенты групп М3311 и М3303 Авсюкевич Анастасия и </a:t>
            </a:r>
            <a:r>
              <a:rPr lang="ru-RU" dirty="0" err="1">
                <a:solidFill>
                  <a:schemeClr val="bg1">
                    <a:lumMod val="85000"/>
                  </a:schemeClr>
                </a:solidFill>
                <a:latin typeface="Golos Text DemiBold" panose="020B0703020202020204"/>
              </a:rPr>
              <a:t>Аблеев</a:t>
            </a:r>
            <a:r>
              <a:rPr lang="ru-RU" dirty="0">
                <a:solidFill>
                  <a:schemeClr val="bg1">
                    <a:lumMod val="85000"/>
                  </a:schemeClr>
                </a:solidFill>
                <a:latin typeface="Golos Text DemiBold" panose="020B0703020202020204"/>
              </a:rPr>
              <a:t> Эмиль</a:t>
            </a:r>
          </a:p>
          <a:p>
            <a:pPr algn="r"/>
            <a:endParaRPr lang="ru-RU" dirty="0">
              <a:solidFill>
                <a:schemeClr val="accent2">
                  <a:lumMod val="20000"/>
                  <a:lumOff val="80000"/>
                </a:schemeClr>
              </a:solidFill>
              <a:latin typeface="Golos Text DemiBold" panose="020B0703020202020204"/>
            </a:endParaRPr>
          </a:p>
          <a:p>
            <a:pPr algn="r"/>
            <a:endParaRPr lang="ru-RU" dirty="0">
              <a:solidFill>
                <a:schemeClr val="accent2">
                  <a:lumMod val="20000"/>
                  <a:lumOff val="80000"/>
                </a:schemeClr>
              </a:solidFill>
              <a:latin typeface="Golos Text DemiBold" panose="020B0703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871725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C851BC5-BA1E-497F-AAA3-BDA48126B6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743" y="306435"/>
            <a:ext cx="6824382" cy="527284"/>
          </a:xfrm>
        </p:spPr>
        <p:txBody>
          <a:bodyPr>
            <a:normAutofit fontScale="90000"/>
          </a:bodyPr>
          <a:lstStyle/>
          <a:p>
            <a:r>
              <a:rPr lang="ru-RU" dirty="0"/>
              <a:t>А если несколько правильных решений?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A5185A9-06D6-4E19-94E3-180F06C6870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14324" y="1040162"/>
            <a:ext cx="8389257" cy="3735038"/>
          </a:xfrm>
        </p:spPr>
        <p:txBody>
          <a:bodyPr>
            <a:normAutofit fontScale="85000" lnSpcReduction="20000"/>
          </a:bodyPr>
          <a:lstStyle/>
          <a:p>
            <a:r>
              <a:rPr lang="ru-RU" b="1" dirty="0"/>
              <a:t>Проблемы и нюансы:</a:t>
            </a:r>
          </a:p>
          <a:p>
            <a:pPr>
              <a:buFont typeface="+mj-lt"/>
              <a:buAutoNum type="arabicPeriod"/>
            </a:pPr>
            <a:r>
              <a:rPr lang="ru-RU" sz="1500" b="1" dirty="0"/>
              <a:t>Конкурирующие амплитуды</a:t>
            </a:r>
            <a:r>
              <a:rPr lang="ru-RU" sz="1500" dirty="0"/>
              <a:t>: Если существует несколько решений, амплитудное усиление будет «делить» усилия между всеми ними.  Вероятность нахождения каждого из них может быть ниже, чем в случае с одним решением.</a:t>
            </a:r>
          </a:p>
          <a:p>
            <a:pPr>
              <a:buFont typeface="+mj-lt"/>
              <a:buAutoNum type="arabicPeriod"/>
            </a:pPr>
            <a:endParaRPr lang="ru-RU" sz="1500" dirty="0"/>
          </a:p>
          <a:p>
            <a:pPr>
              <a:buFont typeface="+mj-lt"/>
              <a:buAutoNum type="arabicPeriod"/>
            </a:pPr>
            <a:r>
              <a:rPr lang="ru-RU" sz="1500" b="1" dirty="0"/>
              <a:t>Необходимость корректировки количества итераций</a:t>
            </a:r>
            <a:r>
              <a:rPr lang="ru-RU" sz="1500" dirty="0"/>
              <a:t>: При большом числе решений нужно будет провести больше итераций амплитудного усиления, чтобы правильно распределить амплитуды между всеми решениями и увеличить их вероятность обнаружения.</a:t>
            </a:r>
          </a:p>
          <a:p>
            <a:pPr>
              <a:buFont typeface="+mj-lt"/>
              <a:buAutoNum type="arabicPeriod"/>
            </a:pPr>
            <a:endParaRPr lang="ru-RU" dirty="0"/>
          </a:p>
          <a:p>
            <a:r>
              <a:rPr lang="ru-RU" b="1" dirty="0"/>
              <a:t>Решение:</a:t>
            </a:r>
          </a:p>
          <a:p>
            <a:r>
              <a:rPr lang="ru-RU" sz="1500" dirty="0"/>
              <a:t>Алгоритм Гровера изначально предназначен для нахождения </a:t>
            </a:r>
            <a:r>
              <a:rPr lang="ru-RU" sz="1500" b="1" dirty="0"/>
              <a:t>одного</a:t>
            </a:r>
            <a:r>
              <a:rPr lang="ru-RU" sz="1500" dirty="0"/>
              <a:t> решения. Однако можно модифицировать алгоритм следующим образом: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1500" b="1" dirty="0"/>
              <a:t>Модификация "сечением"</a:t>
            </a:r>
            <a:r>
              <a:rPr lang="ru-RU" sz="1500" dirty="0"/>
              <a:t>: Вместо того чтобы усиливать только одно состояние, можно использовать технику сечений, чтобы разделить пространство решений на несколько частей. Это делается так, чтобы алгоритм мог находить </a:t>
            </a:r>
            <a:r>
              <a:rPr lang="ru-RU" sz="1500" b="1" dirty="0"/>
              <a:t>группы решений</a:t>
            </a:r>
            <a:r>
              <a:rPr lang="ru-RU" sz="1500" dirty="0"/>
              <a:t> за меньшее количество шагов.</a:t>
            </a:r>
          </a:p>
          <a:p>
            <a:pPr>
              <a:buFont typeface="Arial" panose="020B0604020202020204" pitchFamily="34" charset="0"/>
              <a:buChar char="•"/>
            </a:pPr>
            <a:endParaRPr lang="ru-RU" sz="1500" dirty="0"/>
          </a:p>
          <a:p>
            <a:pPr>
              <a:buFont typeface="Arial" panose="020B0604020202020204" pitchFamily="34" charset="0"/>
              <a:buChar char="•"/>
            </a:pPr>
            <a:r>
              <a:rPr lang="ru-RU" sz="1500" b="1" dirty="0"/>
              <a:t>Использование квантовых методов для </a:t>
            </a:r>
            <a:r>
              <a:rPr lang="ru-RU" sz="1500" b="1" dirty="0" err="1"/>
              <a:t>мультирешений</a:t>
            </a:r>
            <a:r>
              <a:rPr lang="ru-RU" sz="1500" dirty="0"/>
              <a:t>: Когда несколько решений распределены по пространству, алгоритм Гровера может быть адаптирован для работы с множественными состояниями. Это делает алгоритм подходящим для задач, где нужно найти несколько правильных решений, таких как задачи с многими правильными элементами в базе данных.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533528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01813"/>
            <a:ext cx="8229600" cy="620712"/>
          </a:xfrm>
        </p:spPr>
        <p:txBody>
          <a:bodyPr>
            <a:noAutofit/>
          </a:bodyPr>
          <a:lstStyle/>
          <a:p>
            <a:pPr algn="ctr"/>
            <a:r>
              <a:rPr lang="ru-RU" sz="4400" dirty="0"/>
              <a:t>Спасибо</a:t>
            </a:r>
            <a:br>
              <a:rPr lang="ru-RU" sz="4400" dirty="0"/>
            </a:br>
            <a:r>
              <a:rPr lang="ru-RU" sz="4400" dirty="0"/>
              <a:t>за внимание!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8649425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2BEA39AC-0C16-00A4-A7D1-16251640B1A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5518" y="1278549"/>
            <a:ext cx="6448201" cy="3410856"/>
          </a:xfrm>
        </p:spPr>
        <p:txBody>
          <a:bodyPr>
            <a:normAutofit lnSpcReduction="10000"/>
          </a:bodyPr>
          <a:lstStyle/>
          <a:p>
            <a:r>
              <a:rPr lang="ru-RU" sz="1300" b="1" dirty="0"/>
              <a:t>Амплитудное усиление </a:t>
            </a:r>
            <a:r>
              <a:rPr lang="ru-RU" sz="1300" dirty="0"/>
              <a:t>— это метод, используемый в квантовых вычислениях для повышения вероятности получения желаемого результата в квантовом алгоритме. Он применяется в алгоритмах для квантового поиска (например, Гровер) , где нужно найти определенный элемент в несортированной базе данных быстрее, чем классические алгоритмы.</a:t>
            </a:r>
          </a:p>
          <a:p>
            <a:endParaRPr lang="ru-RU" sz="1300" dirty="0"/>
          </a:p>
          <a:p>
            <a:r>
              <a:rPr lang="ru-RU" sz="1300" dirty="0"/>
              <a:t>Основная идея амплитудного усиления заключается в итеративном усилении амплитуды целевого состояния при подавлении амплитуд нежелательных состояний. Это достигается с помощью использования комбинации двух операций: отражения относительно целевого состояния и отражения относительно «среднего» состояния.</a:t>
            </a:r>
          </a:p>
          <a:p>
            <a:r>
              <a:rPr lang="ru-RU" sz="1300" dirty="0"/>
              <a:t>Этот процесс усиления позволяет алгоритму сходиться к целевому состоянию, что повышает вероятность его измерения в качестве конечного результата.</a:t>
            </a:r>
          </a:p>
          <a:p>
            <a:endParaRPr lang="ru-RU" sz="1300" dirty="0"/>
          </a:p>
          <a:p>
            <a:r>
              <a:rPr lang="ru-RU" sz="1300" dirty="0"/>
              <a:t>Алгоритм иллюстрирует одну из основных особенностей квантовых вычислений и подчеркивает возможность решения определенных проблем более эффективно, чем традиционными способами.</a:t>
            </a: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BD03A893-ECFA-DEED-F342-DE63BD722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О чем пойдет речь: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6EA0DDF-A256-4C63-B1C4-473E8CA8D6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4308" y="3917814"/>
            <a:ext cx="705228" cy="461445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E55EC6F-5838-45F7-96BD-0D75F284F9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3168" y="1785713"/>
            <a:ext cx="1885314" cy="1677053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90B51648-1E0B-4A18-B96E-4EDFE7E87A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93719" y="3987157"/>
            <a:ext cx="669131" cy="314491"/>
          </a:xfrm>
          <a:prstGeom prst="rect">
            <a:avLst/>
          </a:prstGeom>
        </p:spPr>
      </p:pic>
      <p:sp>
        <p:nvSpPr>
          <p:cNvPr id="12" name="Символ &quot;Запрещено&quot; 11">
            <a:extLst>
              <a:ext uri="{FF2B5EF4-FFF2-40B4-BE49-F238E27FC236}">
                <a16:creationId xmlns:a16="http://schemas.microsoft.com/office/drawing/2014/main" id="{C138456C-2CBF-43D7-8827-A16A79C07534}"/>
              </a:ext>
            </a:extLst>
          </p:cNvPr>
          <p:cNvSpPr/>
          <p:nvPr/>
        </p:nvSpPr>
        <p:spPr>
          <a:xfrm>
            <a:off x="6893719" y="3824687"/>
            <a:ext cx="669131" cy="647700"/>
          </a:xfrm>
          <a:prstGeom prst="noSmoking">
            <a:avLst>
              <a:gd name="adj" fmla="val 374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3" name="Круг: прозрачная заливка 12">
            <a:extLst>
              <a:ext uri="{FF2B5EF4-FFF2-40B4-BE49-F238E27FC236}">
                <a16:creationId xmlns:a16="http://schemas.microsoft.com/office/drawing/2014/main" id="{7F2E15BC-8220-4DD0-9E4F-513ABC8AD997}"/>
              </a:ext>
            </a:extLst>
          </p:cNvPr>
          <p:cNvSpPr/>
          <p:nvPr/>
        </p:nvSpPr>
        <p:spPr>
          <a:xfrm>
            <a:off x="7789066" y="3774501"/>
            <a:ext cx="795711" cy="748069"/>
          </a:xfrm>
          <a:prstGeom prst="donut">
            <a:avLst>
              <a:gd name="adj" fmla="val 3883"/>
            </a:avLst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32481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6F6E9291-FC3A-4406-A712-A3450E7DB9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7200" y="1238069"/>
            <a:ext cx="8129588" cy="3407730"/>
          </a:xfrm>
        </p:spPr>
        <p:txBody>
          <a:bodyPr>
            <a:normAutofit fontScale="77500" lnSpcReduction="20000"/>
          </a:bodyPr>
          <a:lstStyle/>
          <a:p>
            <a:r>
              <a:rPr lang="ru-RU" b="1" dirty="0"/>
              <a:t>Класс BPP (</a:t>
            </a:r>
            <a:r>
              <a:rPr lang="ru-RU" b="1" i="1" dirty="0" err="1"/>
              <a:t>Bounded-Error</a:t>
            </a:r>
            <a:r>
              <a:rPr lang="ru-RU" b="1" i="1" dirty="0"/>
              <a:t> </a:t>
            </a:r>
            <a:r>
              <a:rPr lang="ru-RU" b="1" i="1" dirty="0" err="1"/>
              <a:t>Probabilistic</a:t>
            </a:r>
            <a:r>
              <a:rPr lang="ru-RU" b="1" i="1" dirty="0"/>
              <a:t> </a:t>
            </a:r>
            <a:r>
              <a:rPr lang="ru-RU" b="1" i="1" dirty="0" err="1"/>
              <a:t>Polynomial</a:t>
            </a:r>
            <a:r>
              <a:rPr lang="ru-RU" b="1" i="1" dirty="0"/>
              <a:t> Time</a:t>
            </a:r>
            <a:r>
              <a:rPr lang="ru-RU" b="1" dirty="0"/>
              <a:t>) </a:t>
            </a:r>
            <a:r>
              <a:rPr lang="ru-RU" dirty="0"/>
              <a:t>– это класс вероятностных полиномиальных алгоритмов, которые дают правильный результат с высокой вероятностью.</a:t>
            </a:r>
          </a:p>
          <a:p>
            <a:r>
              <a:rPr lang="ru-RU" dirty="0"/>
              <a:t>Алгоритм A является BPP-алгоритмом, если существует вероятностная машина Тьюринга M, которая работает за полиномиальное время O(</a:t>
            </a:r>
            <a:r>
              <a:rPr lang="ru-RU" dirty="0" err="1"/>
              <a:t>n^</a:t>
            </a:r>
            <a:r>
              <a:rPr lang="ru-RU" sz="1500" dirty="0" err="1"/>
              <a:t>k</a:t>
            </a:r>
            <a:r>
              <a:rPr lang="ru-RU" dirty="0"/>
              <a:t>), где k — константа, и для любого входа x выполняются следующие условия:</a:t>
            </a:r>
            <a:endParaRPr lang="en-US" dirty="0"/>
          </a:p>
          <a:p>
            <a:endParaRPr lang="ru-RU" dirty="0"/>
          </a:p>
          <a:p>
            <a:r>
              <a:rPr lang="ru-RU" dirty="0"/>
              <a:t>                                                                                 Где M(x)=1 означает, что машина принимает вход x,</a:t>
            </a:r>
          </a:p>
          <a:p>
            <a:r>
              <a:rPr lang="ru-RU" dirty="0"/>
              <a:t>                                                                                                                             а M(x)=0 — отвергает его.</a:t>
            </a:r>
          </a:p>
          <a:p>
            <a:endParaRPr lang="ru-RU" dirty="0"/>
          </a:p>
          <a:p>
            <a:endParaRPr lang="ru-RU" dirty="0"/>
          </a:p>
          <a:p>
            <a:r>
              <a:rPr lang="ru-RU" b="1" dirty="0"/>
              <a:t>Квантовый аналог BPP — класс BQP</a:t>
            </a:r>
            <a:endParaRPr lang="ru-RU" dirty="0"/>
          </a:p>
          <a:p>
            <a:r>
              <a:rPr lang="ru-RU" dirty="0"/>
              <a:t>BQP (</a:t>
            </a:r>
            <a:r>
              <a:rPr lang="ru-RU" i="1" dirty="0" err="1"/>
              <a:t>Bounded-Error</a:t>
            </a:r>
            <a:r>
              <a:rPr lang="ru-RU" i="1" dirty="0"/>
              <a:t> Quantum </a:t>
            </a:r>
            <a:r>
              <a:rPr lang="ru-RU" i="1" dirty="0" err="1"/>
              <a:t>Polynomial</a:t>
            </a:r>
            <a:r>
              <a:rPr lang="ru-RU" i="1" dirty="0"/>
              <a:t> Time</a:t>
            </a:r>
            <a:r>
              <a:rPr lang="ru-RU" dirty="0"/>
              <a:t>) – это класс задач, решаемых квантовым компьютером за полиномиальное время с вероятностью ошибки, ограниченной сверху некоторой константой (&lt; 1/3).</a:t>
            </a:r>
          </a:p>
          <a:p>
            <a:r>
              <a:rPr lang="ru-RU" dirty="0"/>
              <a:t>Амплитудное усиление используется в алгоритмах BQP, так как оно увеличивает вероятность получения правильного ответа, аналогично тому, как в BPP повторяются запуски алгоритма для уменьшения вероятности ошибки.</a:t>
            </a:r>
            <a:endParaRPr lang="en-US" dirty="0"/>
          </a:p>
          <a:p>
            <a:endParaRPr lang="en-US" dirty="0"/>
          </a:p>
          <a:p>
            <a:r>
              <a:rPr lang="ru-RU" b="1" dirty="0"/>
              <a:t>Амплитудное усиление как вероятностный алгоритм</a:t>
            </a:r>
            <a:endParaRPr lang="ru-RU" dirty="0"/>
          </a:p>
          <a:p>
            <a:r>
              <a:rPr lang="ru-RU" dirty="0"/>
              <a:t>Амплитудное усиление – это техника, позволяющая повысить вероятность правильного ответа для квантовых алгоритмов, что делает его аналогичным методу усиления вероятностей в классических вероятностных алгоритмах (например, путем многократного прогона и усреднения).</a:t>
            </a:r>
          </a:p>
          <a:p>
            <a:endParaRPr lang="ru-RU" dirty="0"/>
          </a:p>
          <a:p>
            <a:endParaRPr lang="ru-RU" dirty="0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28E372C7-CA79-4587-AC7E-E2836F6A0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43066"/>
            <a:ext cx="6824382" cy="527284"/>
          </a:xfrm>
        </p:spPr>
        <p:txBody>
          <a:bodyPr>
            <a:normAutofit fontScale="90000"/>
          </a:bodyPr>
          <a:lstStyle/>
          <a:p>
            <a:r>
              <a:rPr lang="en-US" sz="3200" b="1" dirty="0"/>
              <a:t>Amplitude amplification as BQP</a:t>
            </a:r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2F2C823-FE4F-4AA8-AA30-A9E4FA49A3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4456" y="2047060"/>
            <a:ext cx="1039272" cy="715943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86EC95A-E5D0-49C7-833F-EE01E28630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677" t="23084" r="20332" b="26725"/>
          <a:stretch/>
        </p:blipFill>
        <p:spPr>
          <a:xfrm>
            <a:off x="750272" y="2011679"/>
            <a:ext cx="2403370" cy="705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8534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2BEA39AC-0C16-00A4-A7D1-16251640B1A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5763" y="1027572"/>
            <a:ext cx="7379264" cy="3708734"/>
          </a:xfrm>
        </p:spPr>
        <p:txBody>
          <a:bodyPr>
            <a:noAutofit/>
          </a:bodyPr>
          <a:lstStyle/>
          <a:p>
            <a:endParaRPr lang="ru-RU" sz="1100" dirty="0"/>
          </a:p>
          <a:p>
            <a:r>
              <a:rPr lang="ru-RU" sz="1100" b="1" i="1" dirty="0"/>
              <a:t>1) Инициализация</a:t>
            </a:r>
            <a:r>
              <a:rPr lang="ru-RU" sz="1100" i="1" dirty="0"/>
              <a:t>: </a:t>
            </a:r>
            <a:r>
              <a:rPr lang="ru-RU" sz="1100" dirty="0"/>
              <a:t>алгоритм начинается с подготовки квантового состояния, которое является суперпозицией всех возможных записей базы данных (состояний). Это состояние обычно подготавливается с помощью квантового преобразования </a:t>
            </a:r>
            <a:r>
              <a:rPr lang="en-US" sz="1100" dirty="0"/>
              <a:t>U</a:t>
            </a:r>
            <a:r>
              <a:rPr lang="ru-RU" sz="1100" dirty="0"/>
              <a:t>, которое включает в себя вентили Адамара.</a:t>
            </a:r>
          </a:p>
          <a:p>
            <a:r>
              <a:rPr lang="ru-RU" sz="1100" dirty="0"/>
              <a:t>Оно </a:t>
            </a:r>
            <a:r>
              <a:rPr lang="ru-RU" sz="1100" dirty="0">
                <a:effectLst/>
              </a:rPr>
              <a:t>имеет ненулевое совпадение с целевым состоянием </a:t>
            </a:r>
            <a:r>
              <a:rPr lang="en-US" sz="1100" dirty="0">
                <a:effectLst/>
              </a:rPr>
              <a:t>|</a:t>
            </a:r>
            <a:r>
              <a:rPr lang="ru-RU" sz="1100" dirty="0">
                <a:effectLst/>
              </a:rPr>
              <a:t>ϕ⟩.</a:t>
            </a:r>
          </a:p>
          <a:p>
            <a:r>
              <a:rPr lang="ru-RU" sz="1100" dirty="0">
                <a:effectLst/>
              </a:rPr>
              <a:t>Но можно записать удобнее: сделать |ϕ⟩ элементом базиса, тогда: |Ψ⟩=α|ϕ⟩+β|ϕ⊥⟩, где |ϕ⊥⟩ является некоторым состоянием, ортогональным </a:t>
            </a:r>
            <a:r>
              <a:rPr lang="en-US" sz="1100" dirty="0">
                <a:effectLst/>
              </a:rPr>
              <a:t>|</a:t>
            </a:r>
            <a:r>
              <a:rPr lang="ru-RU" sz="1100" dirty="0">
                <a:effectLst/>
              </a:rPr>
              <a:t>ϕ⟩ и α, β ∈ R. Это позволяет представить начальное состояние в двумерном пространстве.</a:t>
            </a:r>
            <a:endParaRPr lang="en-US" sz="1100" dirty="0">
              <a:effectLst/>
            </a:endParaRPr>
          </a:p>
          <a:p>
            <a:endParaRPr lang="ru-RU" sz="1100" dirty="0"/>
          </a:p>
          <a:p>
            <a:r>
              <a:rPr lang="ru-RU" sz="1100" b="1" i="1" dirty="0"/>
              <a:t>2) Усиление амплитуды</a:t>
            </a:r>
            <a:r>
              <a:rPr lang="ru-RU" sz="1100" dirty="0"/>
              <a:t>, алгоритм итеративно применяет две операции:</a:t>
            </a:r>
          </a:p>
          <a:p>
            <a:r>
              <a:rPr lang="ru-RU" sz="1100" i="1" dirty="0">
                <a:solidFill>
                  <a:schemeClr val="accent1">
                    <a:lumMod val="50000"/>
                  </a:schemeClr>
                </a:solidFill>
              </a:rPr>
              <a:t>2.1 Оракул</a:t>
            </a:r>
            <a:r>
              <a:rPr lang="ru-RU" sz="1100" dirty="0">
                <a:solidFill>
                  <a:schemeClr val="accent1">
                    <a:lumMod val="50000"/>
                  </a:schemeClr>
                </a:solidFill>
              </a:rPr>
              <a:t>: </a:t>
            </a:r>
            <a:r>
              <a:rPr lang="ru-RU" sz="1100" dirty="0"/>
              <a:t>эта операция отмечает целевой элемент в базе данных (целевое состояние). Она может быть реализована по-разному в зависимости от конкретной проблемы.</a:t>
            </a:r>
          </a:p>
          <a:p>
            <a:r>
              <a:rPr lang="ru-RU" sz="1100" dirty="0"/>
              <a:t>Например: помечает целевое состояние отрицательной фазой.                                          ,  где </a:t>
            </a:r>
            <a:r>
              <a:rPr lang="en-US" sz="1100" dirty="0"/>
              <a:t>f(x) – </a:t>
            </a:r>
            <a:r>
              <a:rPr lang="ru-RU" sz="1100" dirty="0"/>
              <a:t>индикаторная</a:t>
            </a:r>
            <a:endParaRPr lang="en-US" sz="1100" dirty="0"/>
          </a:p>
          <a:p>
            <a:r>
              <a:rPr lang="ru-RU" sz="1100" dirty="0"/>
              <a:t> ф-я, принимающая 1 для нужного решения и 0 в остальных случаях</a:t>
            </a:r>
          </a:p>
          <a:p>
            <a:r>
              <a:rPr lang="ru-RU" sz="1100" i="1" dirty="0">
                <a:solidFill>
                  <a:schemeClr val="accent1">
                    <a:lumMod val="50000"/>
                  </a:schemeClr>
                </a:solidFill>
              </a:rPr>
              <a:t>2.2 Диффузионное преобразование: </a:t>
            </a:r>
            <a:r>
              <a:rPr lang="ru-RU" sz="1100" dirty="0"/>
              <a:t>эта операция усиливает амплитуду отмеченного элемента, </a:t>
            </a:r>
            <a:endParaRPr lang="en-US" sz="1100" dirty="0"/>
          </a:p>
          <a:p>
            <a:r>
              <a:rPr lang="ru-RU" sz="1100" dirty="0"/>
              <a:t>одновременно уменьшая амплитуды других элементов.</a:t>
            </a:r>
          </a:p>
          <a:p>
            <a:endParaRPr lang="ru-RU" sz="1100" dirty="0"/>
          </a:p>
          <a:p>
            <a:r>
              <a:rPr lang="ru-RU" sz="1100" b="1" i="1" dirty="0"/>
              <a:t>3) Измерение</a:t>
            </a:r>
            <a:r>
              <a:rPr lang="ru-RU" sz="1100" i="1" dirty="0"/>
              <a:t>: </a:t>
            </a:r>
            <a:r>
              <a:rPr lang="ru-RU" sz="1100" dirty="0"/>
              <a:t>после достаточного количества итераций измеряется квантовое состояние. Результатом</a:t>
            </a:r>
            <a:endParaRPr lang="en-US" sz="1100" dirty="0"/>
          </a:p>
          <a:p>
            <a:r>
              <a:rPr lang="ru-RU" sz="1100" dirty="0"/>
              <a:t> является целевой элемент с высокой вероятностью.</a:t>
            </a: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BD03A893-ECFA-DEED-F342-DE63BD7222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894" y="185022"/>
            <a:ext cx="6824382" cy="527284"/>
          </a:xfrm>
        </p:spPr>
        <p:txBody>
          <a:bodyPr>
            <a:normAutofit fontScale="90000"/>
          </a:bodyPr>
          <a:lstStyle/>
          <a:p>
            <a:r>
              <a:rPr lang="ru-RU" dirty="0"/>
              <a:t>Этапы алгоритма: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8C83991-4EA1-4699-A186-DF2E4E5CA3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3008" y="1672528"/>
            <a:ext cx="759948" cy="27141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206EC14-7E29-4690-AEDB-C112597E43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2468" y="1671309"/>
            <a:ext cx="1722045" cy="354845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E78CD32-9506-4E79-9282-6207924B554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21" t="5859" r="4358" b="6351"/>
          <a:stretch/>
        </p:blipFill>
        <p:spPr>
          <a:xfrm>
            <a:off x="6805434" y="3339809"/>
            <a:ext cx="1919185" cy="1360862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C0371C35-F595-4CDB-86CC-DA9D6ED078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734" y="3141128"/>
            <a:ext cx="716469" cy="164942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97FEEC2C-7CE2-49E3-93F2-2BC1E351BD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05012" y="3141128"/>
            <a:ext cx="1336246" cy="263654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7940158D-5310-486E-93E5-54B587C438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28123" y="3748602"/>
            <a:ext cx="1269883" cy="321941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4E783175-DDA9-435A-8DFB-42C4038C80B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20805" y="2026154"/>
            <a:ext cx="1037432" cy="411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6549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2BEA39AC-0C16-00A4-A7D1-16251640B1A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92907" y="1200740"/>
            <a:ext cx="8115299" cy="1992516"/>
          </a:xfrm>
        </p:spPr>
        <p:txBody>
          <a:bodyPr>
            <a:no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050" dirty="0"/>
              <a:t>Функция оракула играет решающую роль в маркировке целевого элемента в квантовой суперпозиции и содействии его </a:t>
            </a:r>
          </a:p>
          <a:p>
            <a:r>
              <a:rPr lang="ru-RU" sz="1050" dirty="0"/>
              <a:t>амплификации. Она отвечает за</a:t>
            </a:r>
            <a:r>
              <a:rPr lang="en-US" sz="1050" dirty="0"/>
              <a:t> </a:t>
            </a:r>
            <a:r>
              <a:rPr lang="ru-RU" sz="1050" dirty="0"/>
              <a:t>отличие маркированного элемента от остальных элементов в пространстве поиска.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ru-RU" sz="105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050" dirty="0"/>
              <a:t>Обычно ф-я оракула принимает форму квантового вентиля или квантовой схемы, которая действует на квантовое состояние и вводит инверсию фазы для целевого элемента. Инверсия фазы — это преобразование, которое изменяет знак амплитуды маркированного элемента, фактически переворачивая его фазу.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050" dirty="0"/>
              <a:t>Конкретная реализация функции оракула зависит от решаемой задачи.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ru-RU" sz="105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050" dirty="0"/>
              <a:t>Проектирование и построение функции оракула требуют тщательного рассмотрения и информации, специфичной для проблемы. </a:t>
            </a: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BD03A893-ECFA-DEED-F342-DE63BD722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Оракул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40D74F0-942C-44DE-A09D-21662DB99E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16"/>
          <a:stretch/>
        </p:blipFill>
        <p:spPr>
          <a:xfrm>
            <a:off x="4707731" y="2929642"/>
            <a:ext cx="3800475" cy="1708895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493099E-28F9-418B-A8D2-B1579A18DD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7326" y="3560277"/>
            <a:ext cx="1921668" cy="379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2783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96206D2-EF64-4B45-A2BE-1682E698E3CD}"/>
              </a:ext>
            </a:extLst>
          </p:cNvPr>
          <p:cNvSpPr txBox="1"/>
          <p:nvPr/>
        </p:nvSpPr>
        <p:spPr>
          <a:xfrm>
            <a:off x="108469" y="298360"/>
            <a:ext cx="7070526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100" dirty="0">
                <a:solidFill>
                  <a:schemeClr val="bg1"/>
                </a:solidFill>
                <a:effectLst/>
              </a:rPr>
              <a:t>Первый набор вентилей Адамара переводит </a:t>
            </a:r>
            <a:r>
              <a:rPr lang="ru-RU" sz="1100" dirty="0" err="1">
                <a:solidFill>
                  <a:schemeClr val="bg1"/>
                </a:solidFill>
                <a:effectLst/>
              </a:rPr>
              <a:t>кубиты</a:t>
            </a:r>
            <a:r>
              <a:rPr lang="ru-RU" sz="1100" dirty="0">
                <a:solidFill>
                  <a:schemeClr val="bg1"/>
                </a:solidFill>
                <a:effectLst/>
              </a:rPr>
              <a:t> в состояние, при котором их фазы имеют значение. Оракул изменяет фазу искомого состояния. Диффузор перестраивает фазы всех состояний таким образом, что последние вентили Адамара переводят </a:t>
            </a:r>
            <a:r>
              <a:rPr lang="ru-RU" sz="1100" dirty="0" err="1">
                <a:solidFill>
                  <a:schemeClr val="bg1"/>
                </a:solidFill>
                <a:effectLst/>
              </a:rPr>
              <a:t>кубиты</a:t>
            </a:r>
            <a:r>
              <a:rPr lang="ru-RU" sz="1100" dirty="0">
                <a:solidFill>
                  <a:schemeClr val="bg1"/>
                </a:solidFill>
                <a:effectLst/>
              </a:rPr>
              <a:t> в </a:t>
            </a:r>
            <a:r>
              <a:rPr lang="ru-RU" sz="1100" dirty="0">
                <a:solidFill>
                  <a:schemeClr val="bg1"/>
                </a:solidFill>
              </a:rPr>
              <a:t>целево</a:t>
            </a:r>
            <a:r>
              <a:rPr lang="ru-RU" sz="1100" dirty="0">
                <a:solidFill>
                  <a:schemeClr val="bg1"/>
                </a:solidFill>
                <a:effectLst/>
              </a:rPr>
              <a:t>е состояние. </a:t>
            </a:r>
            <a:r>
              <a:rPr lang="ru-RU" sz="1100" dirty="0">
                <a:solidFill>
                  <a:schemeClr val="bg1"/>
                </a:solidFill>
              </a:rPr>
              <a:t>В итоге м</a:t>
            </a:r>
            <a:r>
              <a:rPr lang="ru-RU" sz="1100" dirty="0">
                <a:solidFill>
                  <a:schemeClr val="bg1"/>
                </a:solidFill>
                <a:effectLst/>
              </a:rPr>
              <a:t>еняется только оракул, который отмечает искомое состояние</a:t>
            </a:r>
            <a:r>
              <a:rPr lang="ru-RU" sz="1100" dirty="0">
                <a:solidFill>
                  <a:schemeClr val="bg1"/>
                </a:solidFill>
              </a:rPr>
              <a:t>, а д</a:t>
            </a:r>
            <a:r>
              <a:rPr lang="ru-RU" sz="1100" dirty="0">
                <a:solidFill>
                  <a:schemeClr val="bg1"/>
                </a:solidFill>
                <a:effectLst/>
              </a:rPr>
              <a:t>иффузор остается прежним.</a:t>
            </a:r>
            <a:endParaRPr lang="ru-RU" sz="1100" dirty="0">
              <a:solidFill>
                <a:schemeClr val="bg1"/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A53B6CE-8479-427F-9041-D72E52B1CC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175" y="1229139"/>
            <a:ext cx="2893219" cy="793953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3606793-E621-4788-A70F-F75324A9DB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9971" y="1229139"/>
            <a:ext cx="2756022" cy="793953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7D32DA0E-F3B7-4B52-B02C-090445E0C1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1786" y="2255866"/>
            <a:ext cx="5822156" cy="1019285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C8AEB5BC-61EF-47DF-8286-2DF958E942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7175" y="3436489"/>
            <a:ext cx="4900613" cy="1500514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A718D5B-1DD7-432F-8AA4-9B0F3350DB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00723" y="3824833"/>
            <a:ext cx="2893219" cy="836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3012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FF267A0A-F723-42C7-9778-038DB9547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224266"/>
            <a:ext cx="6824382" cy="527284"/>
          </a:xfrm>
        </p:spPr>
        <p:txBody>
          <a:bodyPr>
            <a:normAutofit fontScale="90000"/>
          </a:bodyPr>
          <a:lstStyle/>
          <a:p>
            <a:r>
              <a:rPr lang="ru-RU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Реализация алгоритма</a:t>
            </a:r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06FC12B-F287-4D8D-BEE2-E4C21AC13C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221" y="952034"/>
            <a:ext cx="3008414" cy="233021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82CC2E7-AC4E-47F8-B54C-D19D9CD88B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7037" y="1451087"/>
            <a:ext cx="2287655" cy="2330216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73D54F3-3888-4B87-8635-4CA680025E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17095" y="952034"/>
            <a:ext cx="2992785" cy="252249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D466D900-C0AA-4202-B6D4-9CB5423F9A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2864" y="3474524"/>
            <a:ext cx="2785334" cy="1444710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0832B09B-6A52-41FD-9F67-201A3A6480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93405" y="4088081"/>
            <a:ext cx="4443413" cy="780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3762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FF267A0A-F723-42C7-9778-038DB9547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744" y="141427"/>
            <a:ext cx="6824382" cy="527284"/>
          </a:xfrm>
        </p:spPr>
        <p:txBody>
          <a:bodyPr>
            <a:normAutofit fontScale="90000"/>
          </a:bodyPr>
          <a:lstStyle/>
          <a:p>
            <a:r>
              <a:rPr lang="ru-RU" dirty="0"/>
              <a:t>Примеры (тестовые сценарии)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AB3B653-0FF9-4A16-8983-E7DD44842F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897" y="1142999"/>
            <a:ext cx="3544723" cy="147696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2AB3BEC-93B3-4368-B46A-7B572050AB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2005" y="1169742"/>
            <a:ext cx="3544722" cy="1476967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1C2F478-F801-4AA8-9536-CE339B4619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897" y="3214682"/>
            <a:ext cx="3544723" cy="1476968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DA2F76E7-61D6-4883-A7A3-E3A17439A4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2008" y="3257370"/>
            <a:ext cx="3544719" cy="147696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D2450A4-D16A-4BBA-9704-57CF27A33F00}"/>
              </a:ext>
            </a:extLst>
          </p:cNvPr>
          <p:cNvSpPr txBox="1"/>
          <p:nvPr/>
        </p:nvSpPr>
        <p:spPr>
          <a:xfrm>
            <a:off x="303904" y="723305"/>
            <a:ext cx="25499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solidFill>
                  <a:schemeClr val="bg1"/>
                </a:solidFill>
                <a:latin typeface="Golos Text" panose="020B0503020202020204"/>
              </a:rPr>
              <a:t>Размер массива: 6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4D571C-2C94-4999-BBC3-DF2D89D28CF4}"/>
              </a:ext>
            </a:extLst>
          </p:cNvPr>
          <p:cNvSpPr txBox="1"/>
          <p:nvPr/>
        </p:nvSpPr>
        <p:spPr>
          <a:xfrm>
            <a:off x="5013503" y="763498"/>
            <a:ext cx="358322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dirty="0">
                <a:solidFill>
                  <a:schemeClr val="bg1"/>
                </a:solidFill>
                <a:latin typeface="Golos Text" panose="020B0503020202020204"/>
              </a:rPr>
              <a:t>Размер массива: </a:t>
            </a:r>
            <a:r>
              <a:rPr lang="en-US" sz="1600" dirty="0">
                <a:solidFill>
                  <a:schemeClr val="bg1"/>
                </a:solidFill>
                <a:latin typeface="Golos Text" panose="020B0503020202020204"/>
              </a:rPr>
              <a:t>7</a:t>
            </a:r>
            <a:endParaRPr lang="ru-RU" sz="1600" dirty="0">
              <a:solidFill>
                <a:schemeClr val="bg1"/>
              </a:solidFill>
              <a:latin typeface="Golos Text" panose="020B0503020202020204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06FAA47-4EF8-4F99-9889-493BB303E149}"/>
              </a:ext>
            </a:extLst>
          </p:cNvPr>
          <p:cNvSpPr txBox="1"/>
          <p:nvPr/>
        </p:nvSpPr>
        <p:spPr>
          <a:xfrm>
            <a:off x="5140448" y="2864222"/>
            <a:ext cx="311610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dirty="0">
                <a:solidFill>
                  <a:schemeClr val="bg1"/>
                </a:solidFill>
                <a:latin typeface="Golos Text" panose="020B0503020202020204"/>
              </a:rPr>
              <a:t>Размер массива: </a:t>
            </a:r>
            <a:r>
              <a:rPr lang="en-US" sz="1600" dirty="0">
                <a:solidFill>
                  <a:schemeClr val="bg1"/>
                </a:solidFill>
                <a:latin typeface="Golos Text" panose="020B0503020202020204"/>
              </a:rPr>
              <a:t>9</a:t>
            </a:r>
            <a:endParaRPr lang="ru-RU" sz="1600" dirty="0">
              <a:solidFill>
                <a:schemeClr val="bg1"/>
              </a:solidFill>
              <a:latin typeface="Golos Text" panose="020B0503020202020204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AFE54F5-521F-4A93-87D0-CB8FD257D466}"/>
              </a:ext>
            </a:extLst>
          </p:cNvPr>
          <p:cNvSpPr txBox="1"/>
          <p:nvPr/>
        </p:nvSpPr>
        <p:spPr>
          <a:xfrm>
            <a:off x="235744" y="2738998"/>
            <a:ext cx="345135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dirty="0">
                <a:solidFill>
                  <a:schemeClr val="bg1"/>
                </a:solidFill>
                <a:latin typeface="Golos Text" panose="020B0503020202020204"/>
              </a:rPr>
              <a:t>Размер массива: </a:t>
            </a:r>
            <a:r>
              <a:rPr lang="en-US" sz="1600" dirty="0">
                <a:solidFill>
                  <a:schemeClr val="bg1"/>
                </a:solidFill>
                <a:latin typeface="Golos Text" panose="020B0503020202020204"/>
              </a:rPr>
              <a:t>8</a:t>
            </a:r>
            <a:endParaRPr lang="ru-RU" sz="1600" dirty="0">
              <a:solidFill>
                <a:schemeClr val="bg1"/>
              </a:solidFill>
              <a:latin typeface="Golos Text" panose="020B0503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35396624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2C812D9-5817-4599-A5AB-82469A6CE9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745" y="200024"/>
            <a:ext cx="6824382" cy="527284"/>
          </a:xfrm>
        </p:spPr>
        <p:txBody>
          <a:bodyPr>
            <a:normAutofit fontScale="90000"/>
          </a:bodyPr>
          <a:lstStyle/>
          <a:p>
            <a:r>
              <a:rPr lang="ru-RU" dirty="0"/>
              <a:t>Сравнение с аналогами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565B918-8F88-4AD8-847F-752C3808B5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745" y="937929"/>
            <a:ext cx="6372224" cy="241039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19AAB8B-20DA-442C-9472-DB9A357C58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5808" y="2843213"/>
            <a:ext cx="2529940" cy="2100263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87F6EA9-4085-49BA-8B94-DF0241F6F32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4072" r="5790"/>
          <a:stretch/>
        </p:blipFill>
        <p:spPr>
          <a:xfrm>
            <a:off x="983457" y="3529298"/>
            <a:ext cx="4094535" cy="1369218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560F4BDA-0B69-4A4B-B951-03B07F18C0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0805" y="4136232"/>
            <a:ext cx="968777" cy="550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563940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1">
  <a:themeElements>
    <a:clrScheme name="Другая 1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EC0B43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Тема1" id="{4DAE9245-FD5C-48A3-9F61-0C8FFBFAE07A}" vid="{20E0B42B-372D-46F0-B56F-89DFAD950D3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5857</TotalTime>
  <Words>930</Words>
  <Application>Microsoft Office PowerPoint</Application>
  <PresentationFormat>Экран (16:9)</PresentationFormat>
  <Paragraphs>67</Paragraphs>
  <Slides>11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7" baseType="lpstr">
      <vt:lpstr>ALS Gorizont Bold Expanded</vt:lpstr>
      <vt:lpstr>Arial</vt:lpstr>
      <vt:lpstr>Calibri</vt:lpstr>
      <vt:lpstr>Golos Text</vt:lpstr>
      <vt:lpstr>Golos Text DemiBold</vt:lpstr>
      <vt:lpstr>Тема1</vt:lpstr>
      <vt:lpstr>Лабораторная работа №2, вариант 3 Amplitude amplification    </vt:lpstr>
      <vt:lpstr>О чем пойдет речь:</vt:lpstr>
      <vt:lpstr>Amplitude amplification as BQP</vt:lpstr>
      <vt:lpstr>Этапы алгоритма:</vt:lpstr>
      <vt:lpstr>Оракул</vt:lpstr>
      <vt:lpstr>Презентация PowerPoint</vt:lpstr>
      <vt:lpstr>Реализация алгоритма</vt:lpstr>
      <vt:lpstr>Примеры (тестовые сценарии)</vt:lpstr>
      <vt:lpstr>Сравнение с аналогами</vt:lpstr>
      <vt:lpstr>А если несколько правильных решений?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</dc:creator>
  <cp:lastModifiedBy>Анастасия Авсюкевич</cp:lastModifiedBy>
  <cp:revision>156</cp:revision>
  <dcterms:created xsi:type="dcterms:W3CDTF">2014-06-27T12:30:22Z</dcterms:created>
  <dcterms:modified xsi:type="dcterms:W3CDTF">2025-04-09T07:57:02Z</dcterms:modified>
</cp:coreProperties>
</file>